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7" r:id="rId4"/>
    <p:sldId id="258" r:id="rId5"/>
    <p:sldId id="260" r:id="rId6"/>
    <p:sldId id="264" r:id="rId7"/>
    <p:sldId id="259" r:id="rId8"/>
    <p:sldId id="262" r:id="rId9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3F3F3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41217798594862"/>
          <c:y val="0.11551035494674119"/>
          <c:w val="0.66627634660421564"/>
          <c:h val="0.7382065613064365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Gäste_Anzahl</c:v>
                </c:pt>
              </c:strCache>
            </c:strRef>
          </c:tx>
          <c:spPr>
            <a:solidFill>
              <a:srgbClr val="99CCFF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1. Monat</c:v>
                </c:pt>
                <c:pt idx="1">
                  <c:v>2. Monat</c:v>
                </c:pt>
                <c:pt idx="2">
                  <c:v>3. Monat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400</c:v>
                </c:pt>
                <c:pt idx="1">
                  <c:v>875</c:v>
                </c:pt>
                <c:pt idx="2">
                  <c:v>950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418280"/>
        <c:axId val="192306392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Umsatz</c:v>
                </c:pt>
              </c:strCache>
            </c:strRef>
          </c:tx>
          <c:spPr>
            <a:ln w="12695">
              <a:solidFill>
                <a:srgbClr val="0000FF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Sheet1!$B$1:$D$1</c:f>
              <c:strCache>
                <c:ptCount val="3"/>
                <c:pt idx="0">
                  <c:v>1. Monat</c:v>
                </c:pt>
                <c:pt idx="1">
                  <c:v>2. Monat</c:v>
                </c:pt>
                <c:pt idx="2">
                  <c:v>3. Monat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5000</c:v>
                </c:pt>
                <c:pt idx="1">
                  <c:v>13125</c:v>
                </c:pt>
                <c:pt idx="2">
                  <c:v>15000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307960"/>
        <c:axId val="192306784"/>
      </c:lineChart>
      <c:catAx>
        <c:axId val="19141828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9230639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92306392"/>
        <c:scaling>
          <c:orientation val="minMax"/>
        </c:scaling>
        <c:delete val="0"/>
        <c:axPos val="l"/>
        <c:numFmt formatCode="#,##0" sourceLinked="0"/>
        <c:majorTickMark val="cross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91418280"/>
        <c:crosses val="autoZero"/>
        <c:crossBetween val="between"/>
      </c:valAx>
      <c:valAx>
        <c:axId val="19230678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92307960"/>
        <c:crosses val="max"/>
        <c:crossBetween val="between"/>
      </c:valAx>
      <c:catAx>
        <c:axId val="192307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2306784"/>
        <c:crosses val="autoZero"/>
        <c:auto val="0"/>
        <c:lblAlgn val="ctr"/>
        <c:lblOffset val="100"/>
        <c:noMultiLvlLbl val="0"/>
      </c:catAx>
      <c:spPr>
        <a:noFill/>
        <a:ln w="12695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2394594249628483"/>
          <c:y val="1.7069701280227643E-2"/>
          <c:w val="0.35210811500743072"/>
          <c:h val="8.0372083646016501E-2"/>
        </c:manualLayout>
      </c:layout>
      <c:overlay val="0"/>
      <c:spPr>
        <a:noFill/>
        <a:ln w="3174">
          <a:noFill/>
          <a:prstDash val="solid"/>
        </a:ln>
      </c:spPr>
      <c:txPr>
        <a:bodyPr/>
        <a:lstStyle/>
        <a:p>
          <a:pPr>
            <a:defRPr sz="146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9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E6DD4B-3809-4B0A-BC4D-98D074D47586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2416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618130-763E-46DE-A20F-AE0E15723561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6150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CD190-71C7-4378-8B95-11E178BEEBFE}" type="slidenum">
              <a:rPr lang="de-AT"/>
              <a:pPr/>
              <a:t>1</a:t>
            </a:fld>
            <a:endParaRPr lang="de-AT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718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8952D4-9948-444A-A13C-8744526799A3}" type="slidenum">
              <a:rPr lang="de-AT"/>
              <a:pPr/>
              <a:t>2</a:t>
            </a:fld>
            <a:endParaRPr lang="de-AT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63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A121E-4D8A-455A-BBD2-9563CD5E8101}" type="slidenum">
              <a:rPr lang="de-AT"/>
              <a:pPr/>
              <a:t>3</a:t>
            </a:fld>
            <a:endParaRPr lang="de-AT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9024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D96A3B-253D-4990-ACE8-E13A40724651}" type="slidenum">
              <a:rPr lang="de-AT"/>
              <a:pPr/>
              <a:t>4</a:t>
            </a:fld>
            <a:endParaRPr lang="de-AT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182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83E88D-BB41-48A1-B18D-D49B2308C9AF}" type="slidenum">
              <a:rPr lang="de-AT"/>
              <a:pPr/>
              <a:t>5</a:t>
            </a:fld>
            <a:endParaRPr lang="de-AT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759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1E853-9632-40D7-8911-C32DF45E94FB}" type="slidenum">
              <a:rPr lang="de-AT"/>
              <a:pPr/>
              <a:t>6</a:t>
            </a:fld>
            <a:endParaRPr lang="de-AT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121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E8ACD-F2CD-4C16-B57D-9F4AEFAF23B3}" type="slidenum">
              <a:rPr lang="de-AT"/>
              <a:pPr/>
              <a:t>7</a:t>
            </a:fld>
            <a:endParaRPr lang="de-AT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511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71EDE-108A-4A91-89D5-207AF8E0456A}" type="slidenum">
              <a:rPr lang="de-AT"/>
              <a:pPr/>
              <a:t>8</a:t>
            </a:fld>
            <a:endParaRPr lang="de-AT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28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632B7-5657-4D2B-9564-01EAC9956078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  <p:transition spd="med" advTm="30000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770BD-AA07-412B-A2CF-4289F1D7293B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  <p:transition spd="med" advTm="30000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57213"/>
            <a:ext cx="8135938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6FC308-D3C3-4FCF-A7A8-2012C8693CD0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  <p:transition spd="med" advTm="30000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Weißer Marmor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557213"/>
            <a:ext cx="8135938" cy="1143000"/>
          </a:xfrm>
          <a:prstGeom prst="rect">
            <a:avLst/>
          </a:prstGeom>
          <a:blipFill dpi="0" rotWithShape="1">
            <a:blip r:embed="rId5" cstate="print">
              <a:alphaModFix amt="25000"/>
            </a:blip>
            <a:srcRect/>
            <a:tile tx="0" ty="0" sx="100000" sy="100000" flip="none" algn="tl"/>
          </a:blipFill>
          <a:ln w="508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60575"/>
            <a:ext cx="8229600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Textmasterformate durch Klicken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A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AT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5B6BBB-2E0C-42CD-8A98-351DC3507DA3}" type="slidenum">
              <a:rPr lang="de-AT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77" r:id="rId3"/>
  </p:sldLayoutIdLst>
  <p:transition spd="med" advTm="30000">
    <p:cut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ustava.a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Finanzen.xlsx!Tabelle1!Z1S1:Z9S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Weißer Marmor"/>
          <p:cNvSpPr>
            <a:spLocks noGrp="1" noChangeArrowheads="1"/>
          </p:cNvSpPr>
          <p:nvPr>
            <p:ph type="ctrTitle"/>
          </p:nvPr>
        </p:nvSpPr>
        <p:spPr>
          <a:xfrm>
            <a:off x="1763713" y="3141663"/>
            <a:ext cx="5686425" cy="1470025"/>
          </a:xfrm>
          <a:ln/>
        </p:spPr>
        <p:txBody>
          <a:bodyPr/>
          <a:lstStyle/>
          <a:p>
            <a:r>
              <a:rPr lang="de-DE"/>
              <a:t>Pizzeria GUSTAVA</a:t>
            </a:r>
            <a:endParaRPr lang="de-A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2388" y="4868863"/>
            <a:ext cx="6481762" cy="1128712"/>
          </a:xfrm>
        </p:spPr>
        <p:txBody>
          <a:bodyPr/>
          <a:lstStyle/>
          <a:p>
            <a:r>
              <a:rPr lang="de-DE"/>
              <a:t>Antrag auf Förderung</a:t>
            </a:r>
            <a:br>
              <a:rPr lang="de-DE"/>
            </a:br>
            <a:r>
              <a:rPr lang="de-DE"/>
              <a:t>der Firmengründung</a:t>
            </a:r>
            <a:endParaRPr lang="de-AT"/>
          </a:p>
        </p:txBody>
      </p:sp>
      <p:sp>
        <p:nvSpPr>
          <p:cNvPr id="2394" name="Oval 346" descr="Rot-gerahmte ovale Autoform"/>
          <p:cNvSpPr>
            <a:spLocks noChangeArrowheads="1"/>
          </p:cNvSpPr>
          <p:nvPr/>
        </p:nvSpPr>
        <p:spPr bwMode="auto">
          <a:xfrm>
            <a:off x="611188" y="428604"/>
            <a:ext cx="3384550" cy="2303463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</p:spTree>
  </p:cSld>
  <p:clrMapOvr>
    <a:masterClrMapping/>
  </p:clrMapOvr>
  <p:transition spd="med" advTm="30000"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Weißer Marmor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de-DE"/>
              <a:t>Projektablauf</a:t>
            </a:r>
            <a:endParaRPr lang="de-AT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00113" y="1989138"/>
            <a:ext cx="3238500" cy="71913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8470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/>
              <a:t>Finanzierung</a:t>
            </a:r>
            <a:endParaRPr lang="de-AT" b="1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149850" y="1989138"/>
            <a:ext cx="3238500" cy="71913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8470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508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/>
              <a:t>Behördenwege</a:t>
            </a:r>
            <a:endParaRPr lang="de-AT" b="1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149850" y="3573463"/>
            <a:ext cx="3238500" cy="71913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8470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508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/>
              <a:t>Renovierung des Lokals</a:t>
            </a:r>
            <a:endParaRPr lang="de-AT" b="1" dirty="0"/>
          </a:p>
        </p:txBody>
      </p:sp>
      <p:cxnSp>
        <p:nvCxnSpPr>
          <p:cNvPr id="9225" name="AutoShape 9"/>
          <p:cNvCxnSpPr>
            <a:cxnSpLocks noChangeShapeType="1"/>
          </p:cNvCxnSpPr>
          <p:nvPr/>
        </p:nvCxnSpPr>
        <p:spPr bwMode="auto">
          <a:xfrm>
            <a:off x="4140200" y="2349500"/>
            <a:ext cx="1011238" cy="0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 type="arrow" w="med" len="med"/>
          </a:ln>
          <a:effectLst/>
        </p:spPr>
      </p:cxnSp>
      <p:cxnSp>
        <p:nvCxnSpPr>
          <p:cNvPr id="9226" name="AutoShape 10"/>
          <p:cNvCxnSpPr>
            <a:cxnSpLocks noChangeShapeType="1"/>
            <a:stCxn id="9221" idx="2"/>
            <a:endCxn id="9222" idx="0"/>
          </p:cNvCxnSpPr>
          <p:nvPr/>
        </p:nvCxnSpPr>
        <p:spPr bwMode="auto">
          <a:xfrm>
            <a:off x="6769100" y="2733675"/>
            <a:ext cx="0" cy="814388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 type="arrow" w="med" len="med"/>
          </a:ln>
          <a:effectLst/>
        </p:spPr>
      </p:cxn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04872" y="3571876"/>
            <a:ext cx="3238500" cy="71913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8470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 smtClean="0"/>
              <a:t>Personal-Einschulung</a:t>
            </a:r>
            <a:endParaRPr lang="de-AT" b="1" dirty="0"/>
          </a:p>
        </p:txBody>
      </p:sp>
      <p:cxnSp>
        <p:nvCxnSpPr>
          <p:cNvPr id="17" name="Gewinkelte Verbindung 16"/>
          <p:cNvCxnSpPr>
            <a:stCxn id="9222" idx="1"/>
            <a:endCxn id="8" idx="3"/>
          </p:cNvCxnSpPr>
          <p:nvPr/>
        </p:nvCxnSpPr>
        <p:spPr>
          <a:xfrm rot="10800000">
            <a:off x="4143372" y="3931446"/>
            <a:ext cx="1006478" cy="1587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FF0000"/>
            </a:solidFill>
            <a:round/>
            <a:headEnd/>
            <a:tailEnd type="arrow" w="med" len="med"/>
          </a:ln>
          <a:effectLst/>
        </p:spPr>
      </p:cxnSp>
    </p:spTree>
  </p:cSld>
  <p:clrMapOvr>
    <a:masterClrMapping/>
  </p:clrMapOvr>
  <p:transition spd="med" advTm="30000"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Weißer Marmor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de-DE"/>
              <a:t>Firmengründerin</a:t>
            </a:r>
            <a:endParaRPr lang="de-A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17"/>
            <a:ext cx="8229600" cy="3286147"/>
          </a:xfrm>
        </p:spPr>
        <p:txBody>
          <a:bodyPr/>
          <a:lstStyle/>
          <a:p>
            <a:pPr marL="53340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800" dirty="0"/>
              <a:t>Isabella </a:t>
            </a:r>
            <a:r>
              <a:rPr lang="de-DE" sz="2800" b="1" dirty="0"/>
              <a:t>ROSSI</a:t>
            </a:r>
          </a:p>
          <a:p>
            <a:pPr marL="53340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800" dirty="0"/>
              <a:t>Beruf: Kellnerin</a:t>
            </a:r>
          </a:p>
          <a:p>
            <a:pPr marL="53340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800" dirty="0"/>
              <a:t>Geburtsdatum: 1.4.1984</a:t>
            </a:r>
          </a:p>
          <a:p>
            <a:pPr marL="53340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800" dirty="0"/>
              <a:t>Staatsbürgerschaft: Österreich</a:t>
            </a:r>
          </a:p>
          <a:p>
            <a:pPr marL="53340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800" dirty="0"/>
              <a:t>Wohnadresse: 3560 Pasting, Marktplatz 3</a:t>
            </a:r>
          </a:p>
          <a:p>
            <a:pPr marL="53340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800" dirty="0"/>
              <a:t>Tel:	0698 12 34 555</a:t>
            </a:r>
            <a:endParaRPr lang="de-AT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6072198" y="606006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Zum Lebenslauf:</a:t>
            </a:r>
            <a:endParaRPr lang="de-AT" dirty="0"/>
          </a:p>
        </p:txBody>
      </p:sp>
    </p:spTree>
  </p:cSld>
  <p:clrMapOvr>
    <a:masterClrMapping/>
  </p:clrMapOvr>
  <p:transition spd="med" advTm="30000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Weißer Marmor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de-DE" dirty="0" smtClean="0"/>
              <a:t>Standort</a:t>
            </a:r>
            <a:endParaRPr lang="de-AT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40000"/>
            <a:ext cx="8218488" cy="3586163"/>
          </a:xfrm>
          <a:noFill/>
          <a:ln/>
        </p:spPr>
        <p:txBody>
          <a:bodyPr/>
          <a:lstStyle/>
          <a:p>
            <a:pPr marL="53340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800" dirty="0"/>
              <a:t>Pizzeria GUSTAVA</a:t>
            </a:r>
          </a:p>
          <a:p>
            <a:pPr marL="53340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800" dirty="0"/>
              <a:t>Marktplatz 10</a:t>
            </a:r>
          </a:p>
          <a:p>
            <a:pPr marL="53340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800" dirty="0"/>
              <a:t>3560 Pasting</a:t>
            </a:r>
          </a:p>
          <a:p>
            <a:pPr marL="53340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de-DE" sz="2800" dirty="0"/>
          </a:p>
          <a:p>
            <a:pPr marL="53340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800" dirty="0" err="1">
                <a:hlinkClick r:id="rId3"/>
              </a:rPr>
              <a:t>info</a:t>
            </a:r>
            <a:r>
              <a:rPr lang="de-DE" sz="2800" dirty="0">
                <a:hlinkClick r:id="rId3"/>
              </a:rPr>
              <a:t>@</a:t>
            </a:r>
            <a:r>
              <a:rPr lang="de-DE" sz="2800" dirty="0" err="1">
                <a:hlinkClick r:id="rId3"/>
              </a:rPr>
              <a:t>gustava.at</a:t>
            </a:r>
            <a:endParaRPr lang="de-DE" sz="2800" dirty="0"/>
          </a:p>
          <a:p>
            <a:pPr marL="53340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800" dirty="0"/>
              <a:t>www.gustava.at</a:t>
            </a:r>
          </a:p>
          <a:p>
            <a:pPr marL="53340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de-AT" sz="2800" dirty="0"/>
          </a:p>
        </p:txBody>
      </p:sp>
      <p:pic>
        <p:nvPicPr>
          <p:cNvPr id="4" name="Grafik 3" descr="Pizzeria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1428736"/>
            <a:ext cx="2979875" cy="2359507"/>
          </a:xfrm>
          <a:prstGeom prst="rect">
            <a:avLst/>
          </a:prstGeom>
        </p:spPr>
      </p:pic>
    </p:spTree>
  </p:cSld>
  <p:clrMapOvr>
    <a:masterClrMapping/>
  </p:clrMapOvr>
  <p:transition spd="med" advTm="30000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Weißer Marmor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de-DE"/>
              <a:t>Finanzierung</a:t>
            </a:r>
            <a:endParaRPr lang="de-AT"/>
          </a:p>
        </p:txBody>
      </p:sp>
      <p:graphicFrame>
        <p:nvGraphicFramePr>
          <p:cNvPr id="6174" name="Object 30"/>
          <p:cNvGraphicFramePr>
            <a:graphicFrameLocks noChangeAspect="1"/>
          </p:cNvGraphicFramePr>
          <p:nvPr/>
        </p:nvGraphicFramePr>
        <p:xfrm>
          <a:off x="1142976" y="2214554"/>
          <a:ext cx="7104152" cy="3843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Worksheet" r:id="rId4" imgW="3362241" imgH="1819141" progId="Excel.Sheet.8">
                  <p:link updateAutomatic="1"/>
                </p:oleObj>
              </mc:Choice>
              <mc:Fallback>
                <p:oleObj name="Worksheet" r:id="rId4" imgW="3362241" imgH="1819141" progId="Excel.Sheet.8">
                  <p:link updateAutomatic="1"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2214554"/>
                        <a:ext cx="7104152" cy="38438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Grafik 7" descr="Euro.png"/>
          <p:cNvPicPr>
            <a:picLocks noChangeAspect="1"/>
          </p:cNvPicPr>
          <p:nvPr/>
        </p:nvPicPr>
        <p:blipFill>
          <a:blip r:embed="rId6" cstate="print">
            <a:lum bright="10000"/>
          </a:blip>
          <a:stretch>
            <a:fillRect/>
          </a:stretch>
        </p:blipFill>
        <p:spPr>
          <a:xfrm>
            <a:off x="5000628" y="4286256"/>
            <a:ext cx="1620000" cy="2880000"/>
          </a:xfrm>
          <a:prstGeom prst="rect">
            <a:avLst/>
          </a:prstGeom>
        </p:spPr>
      </p:pic>
    </p:spTree>
  </p:cSld>
  <p:clrMapOvr>
    <a:masterClrMapping/>
  </p:clrMapOvr>
  <p:transition spd="med" advTm="30000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 descr="Weißer Marmor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de-DE" dirty="0"/>
              <a:t>Geplanter </a:t>
            </a:r>
            <a:r>
              <a:rPr lang="de-DE" dirty="0" smtClean="0"/>
              <a:t>Umsatz</a:t>
            </a:r>
            <a:endParaRPr lang="de-AT" dirty="0"/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68313" y="2060575"/>
          <a:ext cx="8226425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Tm="30000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Weißer Marmor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de-DE" dirty="0" smtClean="0"/>
              <a:t>Personal gesucht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50000"/>
              </a:spcAft>
            </a:pPr>
            <a:r>
              <a:rPr lang="de-DE" dirty="0"/>
              <a:t>2 Köche / Köchinnen</a:t>
            </a:r>
          </a:p>
          <a:p>
            <a:pPr>
              <a:spcAft>
                <a:spcPct val="50000"/>
              </a:spcAft>
            </a:pPr>
            <a:r>
              <a:rPr lang="de-DE" dirty="0"/>
              <a:t>4 Küchen-Hilfskräfte</a:t>
            </a:r>
          </a:p>
          <a:p>
            <a:pPr>
              <a:spcAft>
                <a:spcPct val="50000"/>
              </a:spcAft>
            </a:pPr>
            <a:r>
              <a:rPr lang="de-DE" dirty="0"/>
              <a:t>6 Kellner / Kellnerinnen</a:t>
            </a:r>
          </a:p>
          <a:p>
            <a:pPr>
              <a:spcAft>
                <a:spcPct val="50000"/>
              </a:spcAft>
            </a:pPr>
            <a:r>
              <a:rPr lang="de-DE" dirty="0"/>
              <a:t>2 Reinigungskräfte</a:t>
            </a:r>
            <a:endParaRPr lang="de-AT" dirty="0"/>
          </a:p>
        </p:txBody>
      </p:sp>
      <p:pic>
        <p:nvPicPr>
          <p:cNvPr id="21506" name="Picture 2" descr="Fragezeich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3071810"/>
            <a:ext cx="861365" cy="84490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30000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Weißer Marmor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de-DE"/>
              <a:t>Öffnungszeiten</a:t>
            </a:r>
            <a:endParaRPr lang="de-A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229600" cy="3384550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de-DE" dirty="0"/>
              <a:t>Montag bis Mittwoch:</a:t>
            </a:r>
            <a:br>
              <a:rPr lang="de-DE" dirty="0"/>
            </a:br>
            <a:r>
              <a:rPr lang="de-DE" dirty="0"/>
              <a:t>11 Uhr bis 23 Uhr</a:t>
            </a:r>
          </a:p>
          <a:p>
            <a:pPr>
              <a:spcAft>
                <a:spcPct val="50000"/>
              </a:spcAft>
            </a:pPr>
            <a:r>
              <a:rPr lang="de-DE" dirty="0"/>
              <a:t>Donnerstag: Ruhetag</a:t>
            </a:r>
          </a:p>
          <a:p>
            <a:pPr>
              <a:spcAft>
                <a:spcPct val="50000"/>
              </a:spcAft>
            </a:pPr>
            <a:r>
              <a:rPr lang="de-DE" dirty="0"/>
              <a:t>Freitag bis Sonntag und an Feiertagen:</a:t>
            </a:r>
            <a:br>
              <a:rPr lang="de-DE" dirty="0"/>
            </a:br>
            <a:r>
              <a:rPr lang="de-DE" dirty="0"/>
              <a:t>11 Uhr bis 24 Uhr</a:t>
            </a:r>
            <a:endParaRPr lang="de-AT" dirty="0"/>
          </a:p>
        </p:txBody>
      </p:sp>
      <p:pic>
        <p:nvPicPr>
          <p:cNvPr id="8200" name="Picture 8" descr="Uhr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786446" y="2428868"/>
            <a:ext cx="1514475" cy="108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Tm="30000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</Words>
  <Application>Microsoft Office PowerPoint</Application>
  <PresentationFormat>Bildschirmpräsentation (4:3)</PresentationFormat>
  <Paragraphs>41</Paragraphs>
  <Slides>8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Links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Standarddesign</vt:lpstr>
      <vt:lpstr>Finanzen.xlsx!Tabelle1!Z1S1:Z9S2</vt:lpstr>
      <vt:lpstr>Pizzeria GUSTAVA</vt:lpstr>
      <vt:lpstr>Projektablauf</vt:lpstr>
      <vt:lpstr>Firmengründerin</vt:lpstr>
      <vt:lpstr>Standort</vt:lpstr>
      <vt:lpstr>Finanzierung</vt:lpstr>
      <vt:lpstr>Geplanter Umsatz</vt:lpstr>
      <vt:lpstr>Personal gesucht</vt:lpstr>
      <vt:lpstr>Öffnungszeiten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Pizzeria GUSTAVA</dc:title>
  <dc:creator>Eva Reckendorfer</dc:creator>
  <cp:lastModifiedBy> </cp:lastModifiedBy>
  <cp:revision>54</cp:revision>
  <dcterms:created xsi:type="dcterms:W3CDTF">2005-04-03T11:19:29Z</dcterms:created>
  <dcterms:modified xsi:type="dcterms:W3CDTF">2013-08-24T18:04:58Z</dcterms:modified>
</cp:coreProperties>
</file>